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72" r:id="rId6"/>
    <p:sldId id="278" r:id="rId7"/>
    <p:sldId id="273" r:id="rId8"/>
    <p:sldId id="274" r:id="rId9"/>
    <p:sldId id="275" r:id="rId10"/>
    <p:sldId id="276" r:id="rId11"/>
    <p:sldId id="279" r:id="rId12"/>
    <p:sldId id="277" r:id="rId13"/>
    <p:sldId id="28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801D6-BD5B-48D4-A1F4-DA85C439A66F}" v="1" dt="2021-10-19T19:10:02.9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1" autoAdjust="0"/>
    <p:restoredTop sz="94660"/>
  </p:normalViewPr>
  <p:slideViewPr>
    <p:cSldViewPr snapToGrid="0">
      <p:cViewPr varScale="1">
        <p:scale>
          <a:sx n="78" d="100"/>
          <a:sy n="78" d="100"/>
        </p:scale>
        <p:origin x="101"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A7F801D6-BD5B-48D4-A1F4-DA85C439A66F}"/>
    <pc:docChg chg="custSel addSld modSld">
      <pc:chgData name="Stijn Weijermars" userId="2933e1d2-70ff-47b3-ad61-d61e32fda646" providerId="ADAL" clId="{A7F801D6-BD5B-48D4-A1F4-DA85C439A66F}" dt="2021-10-19T19:11:30.466" v="30" actId="403"/>
      <pc:docMkLst>
        <pc:docMk/>
      </pc:docMkLst>
      <pc:sldChg chg="addSp delSp modSp new mod">
        <pc:chgData name="Stijn Weijermars" userId="2933e1d2-70ff-47b3-ad61-d61e32fda646" providerId="ADAL" clId="{A7F801D6-BD5B-48D4-A1F4-DA85C439A66F}" dt="2021-10-19T19:11:30.466" v="30" actId="403"/>
        <pc:sldMkLst>
          <pc:docMk/>
          <pc:sldMk cId="1819924711" sldId="280"/>
        </pc:sldMkLst>
        <pc:spChg chg="del">
          <ac:chgData name="Stijn Weijermars" userId="2933e1d2-70ff-47b3-ad61-d61e32fda646" providerId="ADAL" clId="{A7F801D6-BD5B-48D4-A1F4-DA85C439A66F}" dt="2021-10-19T19:10:00.894" v="3" actId="478"/>
          <ac:spMkLst>
            <pc:docMk/>
            <pc:sldMk cId="1819924711" sldId="280"/>
            <ac:spMk id="2" creationId="{9CE6386B-6091-4713-A009-CAB0088DD2DA}"/>
          </ac:spMkLst>
        </pc:spChg>
        <pc:spChg chg="del">
          <ac:chgData name="Stijn Weijermars" userId="2933e1d2-70ff-47b3-ad61-d61e32fda646" providerId="ADAL" clId="{A7F801D6-BD5B-48D4-A1F4-DA85C439A66F}" dt="2021-10-19T19:09:59.379" v="2" actId="478"/>
          <ac:spMkLst>
            <pc:docMk/>
            <pc:sldMk cId="1819924711" sldId="280"/>
            <ac:spMk id="3" creationId="{C6DB36D7-AC5A-4DBB-AC84-A8E2E3486159}"/>
          </ac:spMkLst>
        </pc:spChg>
        <pc:spChg chg="del">
          <ac:chgData name="Stijn Weijermars" userId="2933e1d2-70ff-47b3-ad61-d61e32fda646" providerId="ADAL" clId="{A7F801D6-BD5B-48D4-A1F4-DA85C439A66F}" dt="2021-10-19T19:09:57.851" v="1" actId="478"/>
          <ac:spMkLst>
            <pc:docMk/>
            <pc:sldMk cId="1819924711" sldId="280"/>
            <ac:spMk id="4" creationId="{1810AC59-7AF4-41ED-A87F-7A697743BCBC}"/>
          </ac:spMkLst>
        </pc:spChg>
        <pc:graphicFrameChg chg="add mod modGraphic">
          <ac:chgData name="Stijn Weijermars" userId="2933e1d2-70ff-47b3-ad61-d61e32fda646" providerId="ADAL" clId="{A7F801D6-BD5B-48D4-A1F4-DA85C439A66F}" dt="2021-10-19T19:11:30.466" v="30" actId="403"/>
          <ac:graphicFrameMkLst>
            <pc:docMk/>
            <pc:sldMk cId="1819924711" sldId="280"/>
            <ac:graphicFrameMk id="5" creationId="{8133E1B5-169C-463F-8CA4-06BEA32E774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92A1B-CD86-4071-980F-AD0894FB6DA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1D458E7-504E-4682-AB4A-A4FD67EC4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8531AAE-F691-474B-9345-2DCCE25AB177}"/>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5938E09E-25FE-4C92-81F2-F7EE1C9074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74CA7A-60F7-40E1-AEEB-C82AE5B787F9}"/>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404153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6D29D-85A7-4CFF-A1E3-C96575ABB0D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805136C-44F6-414C-B5B1-B55C8FF147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1E6712-CB65-4774-B30B-9D85C9725F1F}"/>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EBD1AE5C-3645-41FA-9121-F1C59FB5A5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9FF4C9-FC96-4DC0-92A5-256517248575}"/>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322027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1A16049-19B3-474F-9BCD-47A1828C01C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92DE302-AA61-4AF8-ADBC-89A29CCD36C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9D5FFF6-95D6-4A93-B263-52EBF49F48F8}"/>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025F2387-6607-4D4B-AC4D-55E1634FAFE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F2A709-CDC0-445B-88BF-A80CA27F7363}"/>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27627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48FAA-9190-493A-B710-27AEC91248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4C43A9-670E-4205-9A56-5E2C720F7D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EFD42A-2889-44E1-92BD-142AAFB65076}"/>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C8462846-FA21-47C9-8B0D-D43D52EB3C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75E45B-5D8A-4859-B3AE-BEF0B9AD59F6}"/>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36229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7E6DA-964B-4865-AD9E-6779AF4321B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6748831-B628-4989-86E4-817936F69E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D95337D-256E-48AF-94DF-22041F50E7AB}"/>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E7B05797-C46C-44E5-A784-E4CED09B038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10CF56-7055-49F1-BDC5-23587D39A2EC}"/>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170466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5C08C-EC60-463A-A241-FDA29EC4B71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28F1D57-E52C-483B-8FDC-4E0BC8E4F13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47DAB76-61CF-4393-AAB7-0CC87BFBDDB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F08C86-A899-490C-9123-7B3ED99F4643}"/>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6" name="Tijdelijke aanduiding voor voettekst 5">
            <a:extLst>
              <a:ext uri="{FF2B5EF4-FFF2-40B4-BE49-F238E27FC236}">
                <a16:creationId xmlns:a16="http://schemas.microsoft.com/office/drawing/2014/main" id="{F079AB12-534F-428B-B60B-14B8B9790A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88C07D-B46C-4CE0-A23C-25919FC87531}"/>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118075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0AFDE-913D-45A5-B1E9-DFB1BE3F9EF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E14314-4FF6-4EB3-A474-919739CA1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4A405DA-0572-4AAF-AC59-89EEC0A1FBB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D5AEF8B-C3B3-4A88-8526-3DCA3AF816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DC38AD2-2033-45E3-B810-F8E30277DE8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5272D33-CAE4-49F6-A440-DABE74B41E09}"/>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8" name="Tijdelijke aanduiding voor voettekst 7">
            <a:extLst>
              <a:ext uri="{FF2B5EF4-FFF2-40B4-BE49-F238E27FC236}">
                <a16:creationId xmlns:a16="http://schemas.microsoft.com/office/drawing/2014/main" id="{BA0D8F09-FE9D-4FE3-B5DC-A73D88D8018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44C8D8-BC36-44F1-9B5D-946E167B87ED}"/>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2808033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A16C69-11F7-4FA2-A150-4C01C498B9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6BF9D2D-CD6B-4FC6-924A-C7FB448F0A52}"/>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4" name="Tijdelijke aanduiding voor voettekst 3">
            <a:extLst>
              <a:ext uri="{FF2B5EF4-FFF2-40B4-BE49-F238E27FC236}">
                <a16:creationId xmlns:a16="http://schemas.microsoft.com/office/drawing/2014/main" id="{DD3FF0CB-61CA-4401-BAEC-6505538543A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AA92A2C-3447-49B7-BEB4-500708861B70}"/>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382782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4C7D838-FF3C-46B5-AD3C-5BAEDED20B01}"/>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3" name="Tijdelijke aanduiding voor voettekst 2">
            <a:extLst>
              <a:ext uri="{FF2B5EF4-FFF2-40B4-BE49-F238E27FC236}">
                <a16:creationId xmlns:a16="http://schemas.microsoft.com/office/drawing/2014/main" id="{AEA38939-667E-447C-9082-560D294308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7E70ABB-2387-4323-A296-4058D4DCCA6C}"/>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381587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F9F23-4D9B-46AA-869B-A8F2EE3AACB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65BBCF2-86B0-45B7-A6ED-E28F29150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6E5428A-08B1-451E-95B7-11420CF3C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11C885-2944-4DD7-AAD6-D08BC073B99B}"/>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6" name="Tijdelijke aanduiding voor voettekst 5">
            <a:extLst>
              <a:ext uri="{FF2B5EF4-FFF2-40B4-BE49-F238E27FC236}">
                <a16:creationId xmlns:a16="http://schemas.microsoft.com/office/drawing/2014/main" id="{9CC85D8C-0A13-475F-B912-E5AD379A3C9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FF2681-2079-412E-90F7-ACCD89E5B7C8}"/>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255459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622DE-4ED1-49A3-AE90-51D54C130B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17A3C6-809E-44A1-AE50-3ABC1D0A0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6E953CC-8F14-41C8-BE1D-1D4A22B0A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BBC4FCD-94E4-4D8E-8BC7-9E4C0543F3E8}"/>
              </a:ext>
            </a:extLst>
          </p:cNvPr>
          <p:cNvSpPr>
            <a:spLocks noGrp="1"/>
          </p:cNvSpPr>
          <p:nvPr>
            <p:ph type="dt" sz="half" idx="10"/>
          </p:nvPr>
        </p:nvSpPr>
        <p:spPr/>
        <p:txBody>
          <a:bodyPr/>
          <a:lstStyle/>
          <a:p>
            <a:fld id="{C8E13FCA-AF4C-4760-BCD4-4E232CDA04AD}" type="datetimeFigureOut">
              <a:rPr lang="nl-NL" smtClean="0"/>
              <a:t>19-10-2021</a:t>
            </a:fld>
            <a:endParaRPr lang="nl-NL"/>
          </a:p>
        </p:txBody>
      </p:sp>
      <p:sp>
        <p:nvSpPr>
          <p:cNvPr id="6" name="Tijdelijke aanduiding voor voettekst 5">
            <a:extLst>
              <a:ext uri="{FF2B5EF4-FFF2-40B4-BE49-F238E27FC236}">
                <a16:creationId xmlns:a16="http://schemas.microsoft.com/office/drawing/2014/main" id="{E2130ACC-6386-4ADA-BD9A-47A4F65733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FC8F5CF-7A58-4B49-8095-5807C6746057}"/>
              </a:ext>
            </a:extLst>
          </p:cNvPr>
          <p:cNvSpPr>
            <a:spLocks noGrp="1"/>
          </p:cNvSpPr>
          <p:nvPr>
            <p:ph type="sldNum" sz="quarter" idx="12"/>
          </p:nvPr>
        </p:nvSpPr>
        <p:spPr/>
        <p:txBody>
          <a:bodyPr/>
          <a:lstStyle/>
          <a:p>
            <a:fld id="{47386EAC-F014-46D8-A4FB-EFE3BDBC921C}" type="slidenum">
              <a:rPr lang="nl-NL" smtClean="0"/>
              <a:t>‹nr.›</a:t>
            </a:fld>
            <a:endParaRPr lang="nl-NL"/>
          </a:p>
        </p:txBody>
      </p:sp>
    </p:spTree>
    <p:extLst>
      <p:ext uri="{BB962C8B-B14F-4D97-AF65-F5344CB8AC3E}">
        <p14:creationId xmlns:p14="http://schemas.microsoft.com/office/powerpoint/2010/main" val="409493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814049D-0FC7-44D8-B73D-24B12A2E4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672261A-DAAA-4B57-BE76-FC252F63A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3728127-091C-436F-B23C-771001CD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13FCA-AF4C-4760-BCD4-4E232CDA04AD}" type="datetimeFigureOut">
              <a:rPr lang="nl-NL" smtClean="0"/>
              <a:t>19-10-2021</a:t>
            </a:fld>
            <a:endParaRPr lang="nl-NL"/>
          </a:p>
        </p:txBody>
      </p:sp>
      <p:sp>
        <p:nvSpPr>
          <p:cNvPr id="5" name="Tijdelijke aanduiding voor voettekst 4">
            <a:extLst>
              <a:ext uri="{FF2B5EF4-FFF2-40B4-BE49-F238E27FC236}">
                <a16:creationId xmlns:a16="http://schemas.microsoft.com/office/drawing/2014/main" id="{0D1443A9-DB34-46AF-8FD2-C5803C4F0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DB7F3C6-D957-47F4-99E2-E94C69314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6EAC-F014-46D8-A4FB-EFE3BDBC921C}" type="slidenum">
              <a:rPr lang="nl-NL" smtClean="0"/>
              <a:t>‹nr.›</a:t>
            </a:fld>
            <a:endParaRPr lang="nl-NL"/>
          </a:p>
        </p:txBody>
      </p:sp>
    </p:spTree>
    <p:extLst>
      <p:ext uri="{BB962C8B-B14F-4D97-AF65-F5344CB8AC3E}">
        <p14:creationId xmlns:p14="http://schemas.microsoft.com/office/powerpoint/2010/main" val="4282917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45368" y="2043663"/>
            <a:ext cx="6105194" cy="2031055"/>
          </a:xfrm>
        </p:spPr>
        <p:txBody>
          <a:bodyPr>
            <a:normAutofit/>
          </a:bodyPr>
          <a:lstStyle/>
          <a:p>
            <a:r>
              <a:rPr lang="nl-NL">
                <a:solidFill>
                  <a:srgbClr val="FFFFFF"/>
                </a:solidFill>
              </a:rPr>
              <a:t>Water en energie in beeld</a:t>
            </a:r>
          </a:p>
        </p:txBody>
      </p:sp>
      <p:sp>
        <p:nvSpPr>
          <p:cNvPr id="3" name="Ondertitel 2"/>
          <p:cNvSpPr>
            <a:spLocks noGrp="1"/>
          </p:cNvSpPr>
          <p:nvPr>
            <p:ph type="subTitle" idx="1"/>
          </p:nvPr>
        </p:nvSpPr>
        <p:spPr>
          <a:xfrm>
            <a:off x="3045368" y="4074718"/>
            <a:ext cx="6105194" cy="682079"/>
          </a:xfrm>
        </p:spPr>
        <p:txBody>
          <a:bodyPr>
            <a:normAutofit/>
          </a:bodyPr>
          <a:lstStyle/>
          <a:p>
            <a:r>
              <a:rPr lang="nl-NL" dirty="0">
                <a:solidFill>
                  <a:srgbClr val="FFFFFF"/>
                </a:solidFill>
              </a:rPr>
              <a:t>Les 7 Besparingen </a:t>
            </a:r>
          </a:p>
        </p:txBody>
      </p:sp>
    </p:spTree>
    <p:extLst>
      <p:ext uri="{BB962C8B-B14F-4D97-AF65-F5344CB8AC3E}">
        <p14:creationId xmlns:p14="http://schemas.microsoft.com/office/powerpoint/2010/main" val="146149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8133E1B5-169C-463F-8CA4-06BEA32E774D}"/>
              </a:ext>
            </a:extLst>
          </p:cNvPr>
          <p:cNvGraphicFramePr>
            <a:graphicFrameLocks noGrp="1"/>
          </p:cNvGraphicFramePr>
          <p:nvPr>
            <p:extLst>
              <p:ext uri="{D42A27DB-BD31-4B8C-83A1-F6EECF244321}">
                <p14:modId xmlns:p14="http://schemas.microsoft.com/office/powerpoint/2010/main" val="435866966"/>
              </p:ext>
            </p:extLst>
          </p:nvPr>
        </p:nvGraphicFramePr>
        <p:xfrm>
          <a:off x="235974" y="383458"/>
          <a:ext cx="11248103" cy="5988082"/>
        </p:xfrm>
        <a:graphic>
          <a:graphicData uri="http://schemas.openxmlformats.org/drawingml/2006/table">
            <a:tbl>
              <a:tblPr firstRow="1" firstCol="1" bandRow="1">
                <a:tableStyleId>{5C22544A-7EE6-4342-B048-85BDC9FD1C3A}</a:tableStyleId>
              </a:tblPr>
              <a:tblGrid>
                <a:gridCol w="4277032">
                  <a:extLst>
                    <a:ext uri="{9D8B030D-6E8A-4147-A177-3AD203B41FA5}">
                      <a16:colId xmlns:a16="http://schemas.microsoft.com/office/drawing/2014/main" val="532737406"/>
                    </a:ext>
                  </a:extLst>
                </a:gridCol>
                <a:gridCol w="6971071">
                  <a:extLst>
                    <a:ext uri="{9D8B030D-6E8A-4147-A177-3AD203B41FA5}">
                      <a16:colId xmlns:a16="http://schemas.microsoft.com/office/drawing/2014/main" val="1449431472"/>
                    </a:ext>
                  </a:extLst>
                </a:gridCol>
              </a:tblGrid>
              <a:tr h="218403">
                <a:tc gridSpan="2">
                  <a:txBody>
                    <a:bodyPr/>
                    <a:lstStyle/>
                    <a:p>
                      <a:pPr algn="ctr">
                        <a:lnSpc>
                          <a:spcPct val="107000"/>
                        </a:lnSpc>
                        <a:tabLst>
                          <a:tab pos="180340" algn="l"/>
                        </a:tabLst>
                      </a:pPr>
                      <a:r>
                        <a:rPr lang="nl-NL" sz="1600" dirty="0">
                          <a:solidFill>
                            <a:schemeClr val="tx1"/>
                          </a:solidFill>
                          <a:effectLst/>
                        </a:rPr>
                        <a:t>Begrippen Water en energie</a:t>
                      </a:r>
                      <a:endParaRPr lang="nl-NL"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nchor="ctr">
                    <a:solidFill>
                      <a:schemeClr val="accent1">
                        <a:lumMod val="20000"/>
                        <a:lumOff val="80000"/>
                      </a:schemeClr>
                    </a:solidFill>
                  </a:tcPr>
                </a:tc>
                <a:tc hMerge="1">
                  <a:txBody>
                    <a:bodyPr/>
                    <a:lstStyle/>
                    <a:p>
                      <a:endParaRPr lang="nl-NL"/>
                    </a:p>
                  </a:txBody>
                  <a:tcPr/>
                </a:tc>
                <a:extLst>
                  <a:ext uri="{0D108BD9-81ED-4DB2-BD59-A6C34878D82A}">
                    <a16:rowId xmlns:a16="http://schemas.microsoft.com/office/drawing/2014/main" val="4070977961"/>
                  </a:ext>
                </a:extLst>
              </a:tr>
              <a:tr h="218403">
                <a:tc>
                  <a:txBody>
                    <a:bodyPr/>
                    <a:lstStyle/>
                    <a:p>
                      <a:pPr algn="ctr">
                        <a:lnSpc>
                          <a:spcPct val="107000"/>
                        </a:lnSpc>
                        <a:tabLst>
                          <a:tab pos="180340" algn="l"/>
                        </a:tabLst>
                      </a:pPr>
                      <a:r>
                        <a:rPr lang="nl-NL" sz="1600" dirty="0">
                          <a:solidFill>
                            <a:schemeClr val="tx1"/>
                          </a:solidFill>
                          <a:effectLst/>
                        </a:rPr>
                        <a:t>Begrip</a:t>
                      </a:r>
                      <a:endParaRPr lang="nl-NL"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nchor="ctr">
                    <a:solidFill>
                      <a:schemeClr val="accent1">
                        <a:lumMod val="20000"/>
                        <a:lumOff val="80000"/>
                      </a:schemeClr>
                    </a:solidFill>
                  </a:tcPr>
                </a:tc>
                <a:tc>
                  <a:txBody>
                    <a:bodyPr/>
                    <a:lstStyle/>
                    <a:p>
                      <a:pPr algn="ctr">
                        <a:lnSpc>
                          <a:spcPct val="107000"/>
                        </a:lnSpc>
                        <a:tabLst>
                          <a:tab pos="180340" algn="l"/>
                        </a:tabLst>
                      </a:pPr>
                      <a:r>
                        <a:rPr lang="nl-NL" sz="1600">
                          <a:effectLst/>
                        </a:rPr>
                        <a:t>Wat moet je weten?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173090011"/>
                  </a:ext>
                </a:extLst>
              </a:tr>
              <a:tr h="441327">
                <a:tc>
                  <a:txBody>
                    <a:bodyPr/>
                    <a:lstStyle/>
                    <a:p>
                      <a:pPr>
                        <a:lnSpc>
                          <a:spcPct val="107000"/>
                        </a:lnSpc>
                        <a:spcAft>
                          <a:spcPts val="800"/>
                        </a:spcAft>
                      </a:pPr>
                      <a:r>
                        <a:rPr lang="nl-NL" sz="1800" dirty="0">
                          <a:solidFill>
                            <a:schemeClr val="tx1"/>
                          </a:solidFill>
                          <a:effectLst/>
                        </a:rPr>
                        <a:t>Energie </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pPr>
                      <a:r>
                        <a:rPr lang="nl-NL" sz="1400">
                          <a:effectLst/>
                        </a:rPr>
                        <a:t>Welke soorten energie zijn er.</a:t>
                      </a:r>
                    </a:p>
                    <a:p>
                      <a:pPr>
                        <a:lnSpc>
                          <a:spcPct val="107000"/>
                        </a:lnSpc>
                      </a:pPr>
                      <a:r>
                        <a:rPr lang="nl-NL" sz="1400">
                          <a:effectLst/>
                        </a:rPr>
                        <a:t>Je kunt de Wet van behoud van Energie uitleggen.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2769624167"/>
                  </a:ext>
                </a:extLst>
              </a:tr>
              <a:tr h="447126">
                <a:tc>
                  <a:txBody>
                    <a:bodyPr/>
                    <a:lstStyle/>
                    <a:p>
                      <a:pPr>
                        <a:lnSpc>
                          <a:spcPct val="107000"/>
                        </a:lnSpc>
                        <a:spcAft>
                          <a:spcPts val="800"/>
                        </a:spcAft>
                      </a:pPr>
                      <a:r>
                        <a:rPr lang="nl-NL" sz="1800" dirty="0">
                          <a:solidFill>
                            <a:schemeClr val="tx1"/>
                          </a:solidFill>
                          <a:effectLst/>
                        </a:rPr>
                        <a:t>Elektriciteit</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spcAft>
                          <a:spcPts val="800"/>
                        </a:spcAft>
                      </a:pPr>
                      <a:r>
                        <a:rPr lang="nl-NL" sz="1400">
                          <a:effectLst/>
                        </a:rPr>
                        <a:t>Je weet wat de begrippen stroom, spanning, verbruik en vermogen inhouden en je kunt ze toepassen.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2133501200"/>
                  </a:ext>
                </a:extLst>
              </a:tr>
              <a:tr h="893632">
                <a:tc>
                  <a:txBody>
                    <a:bodyPr/>
                    <a:lstStyle/>
                    <a:p>
                      <a:pPr>
                        <a:lnSpc>
                          <a:spcPct val="107000"/>
                        </a:lnSpc>
                        <a:spcAft>
                          <a:spcPts val="800"/>
                        </a:spcAft>
                      </a:pPr>
                      <a:r>
                        <a:rPr lang="nl-NL" sz="1800" dirty="0">
                          <a:solidFill>
                            <a:schemeClr val="tx1"/>
                          </a:solidFill>
                          <a:effectLst/>
                        </a:rPr>
                        <a:t>Productie elektriciteit</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pPr>
                      <a:r>
                        <a:rPr lang="nl-NL" sz="1400">
                          <a:effectLst/>
                        </a:rPr>
                        <a:t>Je kunt uitleggen hoe een elektriciteitscentrale werkt.</a:t>
                      </a:r>
                    </a:p>
                    <a:p>
                      <a:pPr>
                        <a:lnSpc>
                          <a:spcPct val="107000"/>
                        </a:lnSpc>
                      </a:pPr>
                      <a:r>
                        <a:rPr lang="nl-NL" sz="1400">
                          <a:effectLst/>
                        </a:rPr>
                        <a:t>Je kunt de verschillen tussen groene en grijze stroom uitleggen. Je weet welke energiebronnen worden gebruikt bij de beide stroomsoorten. </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2612961157"/>
                  </a:ext>
                </a:extLst>
              </a:tr>
              <a:tr h="1044401">
                <a:tc>
                  <a:txBody>
                    <a:bodyPr/>
                    <a:lstStyle/>
                    <a:p>
                      <a:pPr>
                        <a:lnSpc>
                          <a:spcPct val="107000"/>
                        </a:lnSpc>
                        <a:spcAft>
                          <a:spcPts val="800"/>
                        </a:spcAft>
                      </a:pPr>
                      <a:r>
                        <a:rPr lang="nl-NL" sz="1800" dirty="0">
                          <a:solidFill>
                            <a:schemeClr val="tx1"/>
                          </a:solidFill>
                          <a:effectLst/>
                        </a:rPr>
                        <a:t>Drinkwaterproductie</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pPr>
                      <a:r>
                        <a:rPr lang="nl-NL" sz="1400" dirty="0">
                          <a:effectLst/>
                        </a:rPr>
                        <a:t>Je weet hoe het watersysteem en de waterketen in elkaar zitten en wat de relaties tussen deze twee zijn. Je weet welke partijen in de verschillende onderdelen actief zijn en wat zij doen.</a:t>
                      </a:r>
                    </a:p>
                    <a:p>
                      <a:pPr>
                        <a:lnSpc>
                          <a:spcPct val="107000"/>
                        </a:lnSpc>
                      </a:pPr>
                      <a:r>
                        <a:rPr lang="nl-NL" sz="1400" dirty="0">
                          <a:effectLst/>
                        </a:rPr>
                        <a:t>Je kent de begrippen grondwater, oppervlaktewater en duininfiltratie.</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561818367"/>
                  </a:ext>
                </a:extLst>
              </a:tr>
              <a:tr h="598697">
                <a:tc>
                  <a:txBody>
                    <a:bodyPr/>
                    <a:lstStyle/>
                    <a:p>
                      <a:pPr>
                        <a:lnSpc>
                          <a:spcPct val="107000"/>
                        </a:lnSpc>
                        <a:spcAft>
                          <a:spcPts val="800"/>
                        </a:spcAft>
                      </a:pPr>
                      <a:r>
                        <a:rPr lang="nl-NL" sz="1800" dirty="0">
                          <a:solidFill>
                            <a:schemeClr val="tx1"/>
                          </a:solidFill>
                          <a:effectLst/>
                        </a:rPr>
                        <a:t>RWZI</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pPr>
                      <a:r>
                        <a:rPr lang="nl-NL" sz="1400">
                          <a:effectLst/>
                        </a:rPr>
                        <a:t>Je kent de stappen in reinigingsproces van een Rioolwaterzuiveringsinstallatie.</a:t>
                      </a:r>
                    </a:p>
                    <a:p>
                      <a:pPr>
                        <a:lnSpc>
                          <a:spcPct val="107000"/>
                        </a:lnSpc>
                      </a:pPr>
                      <a:r>
                        <a:rPr lang="nl-NL" sz="1400">
                          <a:effectLst/>
                        </a:rPr>
                        <a:t>Je kunt uitleggen welke plaats de RWZI heeft in de waterketen en het watersysteem.</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550657341"/>
                  </a:ext>
                </a:extLst>
              </a:tr>
              <a:tr h="447126">
                <a:tc>
                  <a:txBody>
                    <a:bodyPr/>
                    <a:lstStyle/>
                    <a:p>
                      <a:pPr>
                        <a:lnSpc>
                          <a:spcPct val="107000"/>
                        </a:lnSpc>
                        <a:spcAft>
                          <a:spcPts val="800"/>
                        </a:spcAft>
                      </a:pPr>
                      <a:r>
                        <a:rPr lang="nl-NL" sz="1800" dirty="0">
                          <a:solidFill>
                            <a:schemeClr val="tx1"/>
                          </a:solidFill>
                          <a:effectLst/>
                        </a:rPr>
                        <a:t>Elektriciteitsverbruik &amp; Waterverbruik bij je thuis</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pPr>
                      <a:r>
                        <a:rPr lang="nl-NL" sz="1400">
                          <a:effectLst/>
                        </a:rPr>
                        <a:t>Je weet hoe je het verbruik van huishoudelijke apparaten kunt uitrekenen en welke eenheden daarbij horen.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2234739718"/>
                  </a:ext>
                </a:extLst>
              </a:tr>
              <a:tr h="447126">
                <a:tc>
                  <a:txBody>
                    <a:bodyPr/>
                    <a:lstStyle/>
                    <a:p>
                      <a:pPr>
                        <a:lnSpc>
                          <a:spcPct val="107000"/>
                        </a:lnSpc>
                        <a:spcAft>
                          <a:spcPts val="800"/>
                        </a:spcAft>
                      </a:pPr>
                      <a:r>
                        <a:rPr lang="nl-NL" sz="1800" dirty="0">
                          <a:solidFill>
                            <a:schemeClr val="tx1"/>
                          </a:solidFill>
                          <a:effectLst/>
                        </a:rPr>
                        <a:t>Elektriciteitsrekening &amp; Waterrekening</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spcAft>
                          <a:spcPts val="800"/>
                        </a:spcAft>
                      </a:pPr>
                      <a:r>
                        <a:rPr lang="nl-NL" sz="1400">
                          <a:effectLst/>
                        </a:rPr>
                        <a:t>Je weet welke belastingen er op de jaarafrekening staan van de drinkwater- en elektriciteitsleverancier staan.</a:t>
                      </a:r>
                      <a:endParaRPr lang="nl-NL" sz="140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3653395754"/>
                  </a:ext>
                </a:extLst>
              </a:tr>
              <a:tr h="1044401">
                <a:tc>
                  <a:txBody>
                    <a:bodyPr/>
                    <a:lstStyle/>
                    <a:p>
                      <a:pPr>
                        <a:lnSpc>
                          <a:spcPct val="107000"/>
                        </a:lnSpc>
                        <a:spcAft>
                          <a:spcPts val="800"/>
                        </a:spcAft>
                      </a:pPr>
                      <a:r>
                        <a:rPr lang="nl-NL" sz="1800" dirty="0">
                          <a:solidFill>
                            <a:schemeClr val="tx1"/>
                          </a:solidFill>
                          <a:effectLst/>
                        </a:rPr>
                        <a:t>Elektriciteit- en waterbesparingen bij je thuis</a:t>
                      </a:r>
                      <a:endParaRPr lang="nl-NL"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tc>
                  <a:txBody>
                    <a:bodyPr/>
                    <a:lstStyle/>
                    <a:p>
                      <a:pPr>
                        <a:lnSpc>
                          <a:spcPct val="107000"/>
                        </a:lnSpc>
                      </a:pPr>
                      <a:r>
                        <a:rPr lang="nl-NL" sz="1400" dirty="0">
                          <a:effectLst/>
                        </a:rPr>
                        <a:t>Je kent de stappen van de Trias Energetica en kunt deze toepassen op de maatregelen om energie en/of drinkwaterverbruik te besparen (bij je thuis)</a:t>
                      </a:r>
                    </a:p>
                    <a:p>
                      <a:pPr>
                        <a:lnSpc>
                          <a:spcPct val="107000"/>
                        </a:lnSpc>
                      </a:pPr>
                      <a:r>
                        <a:rPr lang="nl-NL" sz="1400" dirty="0">
                          <a:effectLst/>
                        </a:rPr>
                        <a:t>Je kunt voorbeelden noemen van </a:t>
                      </a:r>
                      <a:r>
                        <a:rPr lang="nl-NL" sz="1400" dirty="0" err="1">
                          <a:effectLst/>
                        </a:rPr>
                        <a:t>besparingsmogelijken</a:t>
                      </a:r>
                      <a:r>
                        <a:rPr lang="nl-NL" sz="1400" dirty="0">
                          <a:effectLst/>
                        </a:rPr>
                        <a:t> op het gebied van drinkwater &amp; elektriciteit</a:t>
                      </a:r>
                      <a:endParaRPr lang="nl-NL" sz="1400" dirty="0">
                        <a:effectLst/>
                        <a:latin typeface="Arial" panose="020B0604020202020204" pitchFamily="34" charset="0"/>
                        <a:ea typeface="Calibri" panose="020F0502020204030204" pitchFamily="34" charset="0"/>
                        <a:cs typeface="Times New Roman" panose="02020603050405020304" pitchFamily="18" charset="0"/>
                      </a:endParaRPr>
                    </a:p>
                  </a:txBody>
                  <a:tcPr marL="47762" marR="47762" marT="0" marB="0">
                    <a:solidFill>
                      <a:schemeClr val="accent1">
                        <a:lumMod val="20000"/>
                        <a:lumOff val="80000"/>
                      </a:schemeClr>
                    </a:solidFill>
                  </a:tcPr>
                </a:tc>
                <a:extLst>
                  <a:ext uri="{0D108BD9-81ED-4DB2-BD59-A6C34878D82A}">
                    <a16:rowId xmlns:a16="http://schemas.microsoft.com/office/drawing/2014/main" val="2249004157"/>
                  </a:ext>
                </a:extLst>
              </a:tr>
            </a:tbl>
          </a:graphicData>
        </a:graphic>
      </p:graphicFrame>
    </p:spTree>
    <p:extLst>
      <p:ext uri="{BB962C8B-B14F-4D97-AF65-F5344CB8AC3E}">
        <p14:creationId xmlns:p14="http://schemas.microsoft.com/office/powerpoint/2010/main" val="181992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E5598-BA88-4A7A-9A53-48C9AED288DE}"/>
              </a:ext>
            </a:extLst>
          </p:cNvPr>
          <p:cNvSpPr>
            <a:spLocks noGrp="1"/>
          </p:cNvSpPr>
          <p:nvPr>
            <p:ph type="title"/>
          </p:nvPr>
        </p:nvSpPr>
        <p:spPr/>
        <p:txBody>
          <a:bodyPr/>
          <a:lstStyle/>
          <a:p>
            <a:r>
              <a:rPr lang="nl-NL" dirty="0"/>
              <a:t>Terugblik op de vorige les</a:t>
            </a:r>
          </a:p>
        </p:txBody>
      </p:sp>
      <p:pic>
        <p:nvPicPr>
          <p:cNvPr id="6" name="Tijdelijke aanduiding voor inhoud 5">
            <a:extLst>
              <a:ext uri="{FF2B5EF4-FFF2-40B4-BE49-F238E27FC236}">
                <a16:creationId xmlns:a16="http://schemas.microsoft.com/office/drawing/2014/main" id="{3FEE335D-9FD5-4237-A471-1430175A5056}"/>
              </a:ext>
            </a:extLst>
          </p:cNvPr>
          <p:cNvPicPr>
            <a:picLocks noGrp="1" noChangeAspect="1"/>
          </p:cNvPicPr>
          <p:nvPr>
            <p:ph sz="half" idx="1"/>
          </p:nvPr>
        </p:nvPicPr>
        <p:blipFill>
          <a:blip r:embed="rId2"/>
          <a:stretch>
            <a:fillRect/>
          </a:stretch>
        </p:blipFill>
        <p:spPr>
          <a:xfrm>
            <a:off x="431800" y="1472974"/>
            <a:ext cx="11124478" cy="4336554"/>
          </a:xfrm>
          <a:prstGeom prst="rect">
            <a:avLst/>
          </a:prstGeom>
        </p:spPr>
      </p:pic>
    </p:spTree>
    <p:extLst>
      <p:ext uri="{BB962C8B-B14F-4D97-AF65-F5344CB8AC3E}">
        <p14:creationId xmlns:p14="http://schemas.microsoft.com/office/powerpoint/2010/main" val="231681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D149C-A721-4D5E-9657-FA5EAB4CC7E4}"/>
              </a:ext>
            </a:extLst>
          </p:cNvPr>
          <p:cNvSpPr>
            <a:spLocks noGrp="1"/>
          </p:cNvSpPr>
          <p:nvPr>
            <p:ph type="title"/>
          </p:nvPr>
        </p:nvSpPr>
        <p:spPr/>
        <p:txBody>
          <a:bodyPr/>
          <a:lstStyle/>
          <a:p>
            <a:r>
              <a:rPr lang="nl-NL" dirty="0"/>
              <a:t>Trias Energetica</a:t>
            </a:r>
          </a:p>
        </p:txBody>
      </p:sp>
      <p:pic>
        <p:nvPicPr>
          <p:cNvPr id="5" name="Tijdelijke aanduiding voor inhoud 4">
            <a:extLst>
              <a:ext uri="{FF2B5EF4-FFF2-40B4-BE49-F238E27FC236}">
                <a16:creationId xmlns:a16="http://schemas.microsoft.com/office/drawing/2014/main" id="{9BCED6EE-80EC-44D1-B875-2655F4D9F32F}"/>
              </a:ext>
            </a:extLst>
          </p:cNvPr>
          <p:cNvPicPr>
            <a:picLocks noGrp="1" noChangeAspect="1"/>
          </p:cNvPicPr>
          <p:nvPr>
            <p:ph sz="half" idx="1"/>
          </p:nvPr>
        </p:nvPicPr>
        <p:blipFill>
          <a:blip r:embed="rId2"/>
          <a:stretch>
            <a:fillRect/>
          </a:stretch>
        </p:blipFill>
        <p:spPr>
          <a:xfrm>
            <a:off x="4937760" y="365125"/>
            <a:ext cx="6416040" cy="6416040"/>
          </a:xfrm>
          <a:prstGeom prst="rect">
            <a:avLst/>
          </a:prstGeom>
        </p:spPr>
      </p:pic>
    </p:spTree>
    <p:extLst>
      <p:ext uri="{BB962C8B-B14F-4D97-AF65-F5344CB8AC3E}">
        <p14:creationId xmlns:p14="http://schemas.microsoft.com/office/powerpoint/2010/main" val="89837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D91FE54-F822-4D1A-9845-676D064D5CC4}"/>
              </a:ext>
            </a:extLst>
          </p:cNvPr>
          <p:cNvPicPr>
            <a:picLocks noGrp="1" noChangeAspect="1"/>
          </p:cNvPicPr>
          <p:nvPr>
            <p:ph sz="half" idx="1"/>
          </p:nvPr>
        </p:nvPicPr>
        <p:blipFill>
          <a:blip r:embed="rId2"/>
          <a:stretch>
            <a:fillRect/>
          </a:stretch>
        </p:blipFill>
        <p:spPr>
          <a:xfrm>
            <a:off x="9251852" y="0"/>
            <a:ext cx="2940148" cy="2940148"/>
          </a:xfrm>
          <a:prstGeom prst="rect">
            <a:avLst/>
          </a:prstGeom>
        </p:spPr>
      </p:pic>
      <p:sp>
        <p:nvSpPr>
          <p:cNvPr id="2" name="Titel 1">
            <a:extLst>
              <a:ext uri="{FF2B5EF4-FFF2-40B4-BE49-F238E27FC236}">
                <a16:creationId xmlns:a16="http://schemas.microsoft.com/office/drawing/2014/main" id="{A13CB3AF-5BFE-4527-B270-4AD5D5AD1C2F}"/>
              </a:ext>
            </a:extLst>
          </p:cNvPr>
          <p:cNvSpPr>
            <a:spLocks noGrp="1"/>
          </p:cNvSpPr>
          <p:nvPr>
            <p:ph type="title"/>
          </p:nvPr>
        </p:nvSpPr>
        <p:spPr>
          <a:xfrm>
            <a:off x="838200" y="365125"/>
            <a:ext cx="10515600" cy="1325563"/>
          </a:xfrm>
        </p:spPr>
        <p:txBody>
          <a:bodyPr/>
          <a:lstStyle/>
          <a:p>
            <a:r>
              <a:rPr lang="nl-NL" dirty="0"/>
              <a:t>Stap 1: Beperk de energievraag </a:t>
            </a:r>
          </a:p>
        </p:txBody>
      </p:sp>
      <p:sp>
        <p:nvSpPr>
          <p:cNvPr id="7" name="Ovaal 6">
            <a:extLst>
              <a:ext uri="{FF2B5EF4-FFF2-40B4-BE49-F238E27FC236}">
                <a16:creationId xmlns:a16="http://schemas.microsoft.com/office/drawing/2014/main" id="{DF55A637-036B-492C-90EB-F3E0A4411640}"/>
              </a:ext>
            </a:extLst>
          </p:cNvPr>
          <p:cNvSpPr/>
          <p:nvPr/>
        </p:nvSpPr>
        <p:spPr>
          <a:xfrm rot="2090206">
            <a:off x="9659612" y="65442"/>
            <a:ext cx="1045029" cy="2600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5BF4D7E7-A21F-457D-BDE2-788E67EE6D1C}"/>
              </a:ext>
            </a:extLst>
          </p:cNvPr>
          <p:cNvPicPr>
            <a:picLocks noChangeAspect="1"/>
          </p:cNvPicPr>
          <p:nvPr/>
        </p:nvPicPr>
        <p:blipFill>
          <a:blip r:embed="rId3"/>
          <a:stretch>
            <a:fillRect/>
          </a:stretch>
        </p:blipFill>
        <p:spPr>
          <a:xfrm>
            <a:off x="1109890" y="1868585"/>
            <a:ext cx="4514850" cy="2143125"/>
          </a:xfrm>
          <a:prstGeom prst="rect">
            <a:avLst/>
          </a:prstGeom>
        </p:spPr>
      </p:pic>
      <p:pic>
        <p:nvPicPr>
          <p:cNvPr id="9" name="Afbeelding 8">
            <a:extLst>
              <a:ext uri="{FF2B5EF4-FFF2-40B4-BE49-F238E27FC236}">
                <a16:creationId xmlns:a16="http://schemas.microsoft.com/office/drawing/2014/main" id="{3099D6FD-29D9-45C4-B9AC-914852F80D3A}"/>
              </a:ext>
            </a:extLst>
          </p:cNvPr>
          <p:cNvPicPr>
            <a:picLocks noChangeAspect="1"/>
          </p:cNvPicPr>
          <p:nvPr/>
        </p:nvPicPr>
        <p:blipFill>
          <a:blip r:embed="rId4"/>
          <a:stretch>
            <a:fillRect/>
          </a:stretch>
        </p:blipFill>
        <p:spPr>
          <a:xfrm>
            <a:off x="5016985" y="4221671"/>
            <a:ext cx="3539231" cy="2276033"/>
          </a:xfrm>
          <a:prstGeom prst="rect">
            <a:avLst/>
          </a:prstGeom>
        </p:spPr>
      </p:pic>
      <p:pic>
        <p:nvPicPr>
          <p:cNvPr id="10" name="Afbeelding 9">
            <a:extLst>
              <a:ext uri="{FF2B5EF4-FFF2-40B4-BE49-F238E27FC236}">
                <a16:creationId xmlns:a16="http://schemas.microsoft.com/office/drawing/2014/main" id="{8172A546-BD24-41DF-9486-8E0F08945FE5}"/>
              </a:ext>
            </a:extLst>
          </p:cNvPr>
          <p:cNvPicPr>
            <a:picLocks noChangeAspect="1"/>
          </p:cNvPicPr>
          <p:nvPr/>
        </p:nvPicPr>
        <p:blipFill>
          <a:blip r:embed="rId5"/>
          <a:stretch>
            <a:fillRect/>
          </a:stretch>
        </p:blipFill>
        <p:spPr>
          <a:xfrm>
            <a:off x="1083212" y="4221671"/>
            <a:ext cx="2982481" cy="2143125"/>
          </a:xfrm>
          <a:prstGeom prst="rect">
            <a:avLst/>
          </a:prstGeom>
        </p:spPr>
      </p:pic>
      <p:pic>
        <p:nvPicPr>
          <p:cNvPr id="11" name="Afbeelding 10">
            <a:extLst>
              <a:ext uri="{FF2B5EF4-FFF2-40B4-BE49-F238E27FC236}">
                <a16:creationId xmlns:a16="http://schemas.microsoft.com/office/drawing/2014/main" id="{87D47FCF-B505-4462-BFB9-A68CE592EC46}"/>
              </a:ext>
            </a:extLst>
          </p:cNvPr>
          <p:cNvPicPr>
            <a:picLocks noChangeAspect="1"/>
          </p:cNvPicPr>
          <p:nvPr/>
        </p:nvPicPr>
        <p:blipFill>
          <a:blip r:embed="rId6"/>
          <a:stretch>
            <a:fillRect/>
          </a:stretch>
        </p:blipFill>
        <p:spPr>
          <a:xfrm>
            <a:off x="8874481" y="3683520"/>
            <a:ext cx="2719003" cy="3112543"/>
          </a:xfrm>
          <a:prstGeom prst="rect">
            <a:avLst/>
          </a:prstGeom>
        </p:spPr>
      </p:pic>
    </p:spTree>
    <p:extLst>
      <p:ext uri="{BB962C8B-B14F-4D97-AF65-F5344CB8AC3E}">
        <p14:creationId xmlns:p14="http://schemas.microsoft.com/office/powerpoint/2010/main" val="51127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D91FE54-F822-4D1A-9845-676D064D5CC4}"/>
              </a:ext>
            </a:extLst>
          </p:cNvPr>
          <p:cNvPicPr>
            <a:picLocks noGrp="1" noChangeAspect="1"/>
          </p:cNvPicPr>
          <p:nvPr>
            <p:ph sz="half" idx="1"/>
          </p:nvPr>
        </p:nvPicPr>
        <p:blipFill>
          <a:blip r:embed="rId2"/>
          <a:stretch>
            <a:fillRect/>
          </a:stretch>
        </p:blipFill>
        <p:spPr>
          <a:xfrm>
            <a:off x="9251852" y="-16826"/>
            <a:ext cx="2940148" cy="2940148"/>
          </a:xfrm>
          <a:prstGeom prst="rect">
            <a:avLst/>
          </a:prstGeom>
        </p:spPr>
      </p:pic>
      <p:sp>
        <p:nvSpPr>
          <p:cNvPr id="2" name="Titel 1">
            <a:extLst>
              <a:ext uri="{FF2B5EF4-FFF2-40B4-BE49-F238E27FC236}">
                <a16:creationId xmlns:a16="http://schemas.microsoft.com/office/drawing/2014/main" id="{A13CB3AF-5BFE-4527-B270-4AD5D5AD1C2F}"/>
              </a:ext>
            </a:extLst>
          </p:cNvPr>
          <p:cNvSpPr>
            <a:spLocks noGrp="1"/>
          </p:cNvSpPr>
          <p:nvPr>
            <p:ph type="title"/>
          </p:nvPr>
        </p:nvSpPr>
        <p:spPr>
          <a:xfrm>
            <a:off x="838200" y="365125"/>
            <a:ext cx="10515600" cy="1325563"/>
          </a:xfrm>
        </p:spPr>
        <p:txBody>
          <a:bodyPr/>
          <a:lstStyle/>
          <a:p>
            <a:r>
              <a:rPr lang="nl-NL" dirty="0"/>
              <a:t>Stap 2: Gebruik duurzame energie</a:t>
            </a:r>
          </a:p>
        </p:txBody>
      </p:sp>
      <p:sp>
        <p:nvSpPr>
          <p:cNvPr id="7" name="Ovaal 6">
            <a:extLst>
              <a:ext uri="{FF2B5EF4-FFF2-40B4-BE49-F238E27FC236}">
                <a16:creationId xmlns:a16="http://schemas.microsoft.com/office/drawing/2014/main" id="{DF55A637-036B-492C-90EB-F3E0A4411640}"/>
              </a:ext>
            </a:extLst>
          </p:cNvPr>
          <p:cNvSpPr/>
          <p:nvPr/>
        </p:nvSpPr>
        <p:spPr>
          <a:xfrm rot="19722948">
            <a:off x="10791724" y="65442"/>
            <a:ext cx="1045029" cy="2600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F5F8D510-781F-4B1F-9FE8-10DAE9B083AE}"/>
              </a:ext>
            </a:extLst>
          </p:cNvPr>
          <p:cNvPicPr>
            <a:picLocks noChangeAspect="1"/>
          </p:cNvPicPr>
          <p:nvPr/>
        </p:nvPicPr>
        <p:blipFill>
          <a:blip r:embed="rId3"/>
          <a:stretch>
            <a:fillRect/>
          </a:stretch>
        </p:blipFill>
        <p:spPr>
          <a:xfrm>
            <a:off x="1078254" y="1516430"/>
            <a:ext cx="5461194" cy="1912570"/>
          </a:xfrm>
          <a:prstGeom prst="rect">
            <a:avLst/>
          </a:prstGeom>
        </p:spPr>
      </p:pic>
      <p:pic>
        <p:nvPicPr>
          <p:cNvPr id="4" name="Afbeelding 3">
            <a:extLst>
              <a:ext uri="{FF2B5EF4-FFF2-40B4-BE49-F238E27FC236}">
                <a16:creationId xmlns:a16="http://schemas.microsoft.com/office/drawing/2014/main" id="{A7788E08-02CA-4D32-A856-3201D69F90BF}"/>
              </a:ext>
            </a:extLst>
          </p:cNvPr>
          <p:cNvPicPr>
            <a:picLocks noChangeAspect="1"/>
          </p:cNvPicPr>
          <p:nvPr/>
        </p:nvPicPr>
        <p:blipFill>
          <a:blip r:embed="rId4"/>
          <a:stretch>
            <a:fillRect/>
          </a:stretch>
        </p:blipFill>
        <p:spPr>
          <a:xfrm>
            <a:off x="1078254" y="3770919"/>
            <a:ext cx="4060068" cy="2706712"/>
          </a:xfrm>
          <a:prstGeom prst="rect">
            <a:avLst/>
          </a:prstGeom>
        </p:spPr>
      </p:pic>
      <p:pic>
        <p:nvPicPr>
          <p:cNvPr id="5" name="Afbeelding 4">
            <a:extLst>
              <a:ext uri="{FF2B5EF4-FFF2-40B4-BE49-F238E27FC236}">
                <a16:creationId xmlns:a16="http://schemas.microsoft.com/office/drawing/2014/main" id="{F8F7F85D-6EF5-4A98-AEB4-F4CC770C563A}"/>
              </a:ext>
            </a:extLst>
          </p:cNvPr>
          <p:cNvPicPr>
            <a:picLocks noChangeAspect="1"/>
          </p:cNvPicPr>
          <p:nvPr/>
        </p:nvPicPr>
        <p:blipFill>
          <a:blip r:embed="rId5"/>
          <a:stretch>
            <a:fillRect/>
          </a:stretch>
        </p:blipFill>
        <p:spPr>
          <a:xfrm>
            <a:off x="5319032" y="3770919"/>
            <a:ext cx="5413424" cy="2706712"/>
          </a:xfrm>
          <a:prstGeom prst="rect">
            <a:avLst/>
          </a:prstGeom>
        </p:spPr>
      </p:pic>
    </p:spTree>
    <p:extLst>
      <p:ext uri="{BB962C8B-B14F-4D97-AF65-F5344CB8AC3E}">
        <p14:creationId xmlns:p14="http://schemas.microsoft.com/office/powerpoint/2010/main" val="4038858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5D91FE54-F822-4D1A-9845-676D064D5CC4}"/>
              </a:ext>
            </a:extLst>
          </p:cNvPr>
          <p:cNvPicPr>
            <a:picLocks noGrp="1" noChangeAspect="1"/>
          </p:cNvPicPr>
          <p:nvPr>
            <p:ph sz="half" idx="1"/>
          </p:nvPr>
        </p:nvPicPr>
        <p:blipFill>
          <a:blip r:embed="rId2"/>
          <a:stretch>
            <a:fillRect/>
          </a:stretch>
        </p:blipFill>
        <p:spPr>
          <a:xfrm>
            <a:off x="9251852" y="-16826"/>
            <a:ext cx="2940148" cy="2940148"/>
          </a:xfrm>
          <a:prstGeom prst="rect">
            <a:avLst/>
          </a:prstGeom>
        </p:spPr>
      </p:pic>
      <p:sp>
        <p:nvSpPr>
          <p:cNvPr id="2" name="Titel 1">
            <a:extLst>
              <a:ext uri="{FF2B5EF4-FFF2-40B4-BE49-F238E27FC236}">
                <a16:creationId xmlns:a16="http://schemas.microsoft.com/office/drawing/2014/main" id="{A13CB3AF-5BFE-4527-B270-4AD5D5AD1C2F}"/>
              </a:ext>
            </a:extLst>
          </p:cNvPr>
          <p:cNvSpPr>
            <a:spLocks noGrp="1"/>
          </p:cNvSpPr>
          <p:nvPr>
            <p:ph type="title"/>
          </p:nvPr>
        </p:nvSpPr>
        <p:spPr>
          <a:xfrm>
            <a:off x="838200" y="365125"/>
            <a:ext cx="10515600" cy="1325563"/>
          </a:xfrm>
        </p:spPr>
        <p:txBody>
          <a:bodyPr/>
          <a:lstStyle/>
          <a:p>
            <a:r>
              <a:rPr lang="nl-NL" dirty="0"/>
              <a:t>Stap 3: Gebruik fossiele brandstoffen zo efficiënt mogelijk</a:t>
            </a:r>
          </a:p>
        </p:txBody>
      </p:sp>
      <p:sp>
        <p:nvSpPr>
          <p:cNvPr id="7" name="Ovaal 6">
            <a:extLst>
              <a:ext uri="{FF2B5EF4-FFF2-40B4-BE49-F238E27FC236}">
                <a16:creationId xmlns:a16="http://schemas.microsoft.com/office/drawing/2014/main" id="{DF55A637-036B-492C-90EB-F3E0A4411640}"/>
              </a:ext>
            </a:extLst>
          </p:cNvPr>
          <p:cNvSpPr/>
          <p:nvPr/>
        </p:nvSpPr>
        <p:spPr>
          <a:xfrm rot="16200000">
            <a:off x="10199411" y="914303"/>
            <a:ext cx="1045029" cy="2600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A848B0D-561B-46C4-91FB-9B58532DFEEF}"/>
              </a:ext>
            </a:extLst>
          </p:cNvPr>
          <p:cNvPicPr>
            <a:picLocks noChangeAspect="1"/>
          </p:cNvPicPr>
          <p:nvPr/>
        </p:nvPicPr>
        <p:blipFill>
          <a:blip r:embed="rId3"/>
          <a:stretch>
            <a:fillRect/>
          </a:stretch>
        </p:blipFill>
        <p:spPr>
          <a:xfrm>
            <a:off x="862594" y="2072639"/>
            <a:ext cx="3980543" cy="3980543"/>
          </a:xfrm>
          <a:prstGeom prst="rect">
            <a:avLst/>
          </a:prstGeom>
        </p:spPr>
      </p:pic>
    </p:spTree>
    <p:extLst>
      <p:ext uri="{BB962C8B-B14F-4D97-AF65-F5344CB8AC3E}">
        <p14:creationId xmlns:p14="http://schemas.microsoft.com/office/powerpoint/2010/main" val="365510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A08F8-D330-4266-933B-E2B09B302B52}"/>
              </a:ext>
            </a:extLst>
          </p:cNvPr>
          <p:cNvSpPr>
            <a:spLocks noGrp="1"/>
          </p:cNvSpPr>
          <p:nvPr>
            <p:ph type="title"/>
          </p:nvPr>
        </p:nvSpPr>
        <p:spPr/>
        <p:txBody>
          <a:bodyPr/>
          <a:lstStyle/>
          <a:p>
            <a:r>
              <a:rPr lang="nl-NL" dirty="0"/>
              <a:t>Vanaf 2050 </a:t>
            </a:r>
          </a:p>
        </p:txBody>
      </p:sp>
      <p:sp>
        <p:nvSpPr>
          <p:cNvPr id="3" name="Tijdelijke aanduiding voor inhoud 2">
            <a:extLst>
              <a:ext uri="{FF2B5EF4-FFF2-40B4-BE49-F238E27FC236}">
                <a16:creationId xmlns:a16="http://schemas.microsoft.com/office/drawing/2014/main" id="{EB9575DF-19B3-4148-9B02-B8DEF5F3D7CD}"/>
              </a:ext>
            </a:extLst>
          </p:cNvPr>
          <p:cNvSpPr>
            <a:spLocks noGrp="1"/>
          </p:cNvSpPr>
          <p:nvPr>
            <p:ph sz="half" idx="1"/>
          </p:nvPr>
        </p:nvSpPr>
        <p:spPr>
          <a:xfrm>
            <a:off x="838199" y="1825625"/>
            <a:ext cx="10279743" cy="4351338"/>
          </a:xfrm>
        </p:spPr>
        <p:txBody>
          <a:bodyPr>
            <a:normAutofit/>
          </a:bodyPr>
          <a:lstStyle/>
          <a:p>
            <a:pPr lvl="1"/>
            <a:r>
              <a:rPr lang="nl-NL" sz="4000" dirty="0">
                <a:latin typeface="+mj-lt"/>
              </a:rPr>
              <a:t>Stap 2/3 Gebruik duurzame energie zo efficiënt mogelijk </a:t>
            </a:r>
          </a:p>
          <a:p>
            <a:pPr lvl="1"/>
            <a:endParaRPr lang="nl-NL" sz="4000" dirty="0">
              <a:latin typeface="+mj-lt"/>
            </a:endParaRPr>
          </a:p>
          <a:p>
            <a:pPr lvl="1"/>
            <a:endParaRPr lang="nl-NL" sz="4000" dirty="0">
              <a:latin typeface="+mj-lt"/>
            </a:endParaRPr>
          </a:p>
        </p:txBody>
      </p:sp>
    </p:spTree>
    <p:extLst>
      <p:ext uri="{BB962C8B-B14F-4D97-AF65-F5344CB8AC3E}">
        <p14:creationId xmlns:p14="http://schemas.microsoft.com/office/powerpoint/2010/main" val="23189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A37EA-30DE-4F25-AAC3-ECFD7E5EB6E3}"/>
              </a:ext>
            </a:extLst>
          </p:cNvPr>
          <p:cNvSpPr>
            <a:spLocks noGrp="1"/>
          </p:cNvSpPr>
          <p:nvPr>
            <p:ph type="title"/>
          </p:nvPr>
        </p:nvSpPr>
        <p:spPr/>
        <p:txBody>
          <a:bodyPr/>
          <a:lstStyle/>
          <a:p>
            <a:r>
              <a:rPr lang="nl-NL" dirty="0"/>
              <a:t>Duurzaamheid in breder perspectief</a:t>
            </a:r>
          </a:p>
        </p:txBody>
      </p:sp>
      <p:pic>
        <p:nvPicPr>
          <p:cNvPr id="5" name="Tijdelijke aanduiding voor inhoud 4">
            <a:extLst>
              <a:ext uri="{FF2B5EF4-FFF2-40B4-BE49-F238E27FC236}">
                <a16:creationId xmlns:a16="http://schemas.microsoft.com/office/drawing/2014/main" id="{B3AED539-90EB-4D64-B3DA-54A3EEC37561}"/>
              </a:ext>
            </a:extLst>
          </p:cNvPr>
          <p:cNvPicPr>
            <a:picLocks noGrp="1" noChangeAspect="1"/>
          </p:cNvPicPr>
          <p:nvPr>
            <p:ph sz="half" idx="1"/>
          </p:nvPr>
        </p:nvPicPr>
        <p:blipFill rotWithShape="1">
          <a:blip r:embed="rId2"/>
          <a:srcRect l="15257" t="30355" r="41275" b="17331"/>
          <a:stretch/>
        </p:blipFill>
        <p:spPr>
          <a:xfrm>
            <a:off x="2463018" y="1446920"/>
            <a:ext cx="6596576" cy="4463429"/>
          </a:xfrm>
          <a:prstGeom prst="rect">
            <a:avLst/>
          </a:prstGeom>
        </p:spPr>
      </p:pic>
    </p:spTree>
    <p:extLst>
      <p:ext uri="{BB962C8B-B14F-4D97-AF65-F5344CB8AC3E}">
        <p14:creationId xmlns:p14="http://schemas.microsoft.com/office/powerpoint/2010/main" val="4108902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229D1-C153-4C18-A889-97501C7AAE6A}"/>
              </a:ext>
            </a:extLst>
          </p:cNvPr>
          <p:cNvSpPr>
            <a:spLocks noGrp="1"/>
          </p:cNvSpPr>
          <p:nvPr>
            <p:ph type="title"/>
          </p:nvPr>
        </p:nvSpPr>
        <p:spPr/>
        <p:txBody>
          <a:bodyPr/>
          <a:lstStyle/>
          <a:p>
            <a:r>
              <a:rPr lang="nl-NL" dirty="0"/>
              <a:t>‘</a:t>
            </a:r>
            <a:r>
              <a:rPr lang="nl-NL" i="1" dirty="0"/>
              <a:t>Trias </a:t>
            </a:r>
            <a:r>
              <a:rPr lang="nl-NL" i="1" dirty="0" err="1"/>
              <a:t>Aquatica</a:t>
            </a:r>
            <a:r>
              <a:rPr lang="nl-NL" i="1" dirty="0"/>
              <a:t>’</a:t>
            </a:r>
          </a:p>
        </p:txBody>
      </p:sp>
      <p:sp>
        <p:nvSpPr>
          <p:cNvPr id="3" name="Tijdelijke aanduiding voor inhoud 2">
            <a:extLst>
              <a:ext uri="{FF2B5EF4-FFF2-40B4-BE49-F238E27FC236}">
                <a16:creationId xmlns:a16="http://schemas.microsoft.com/office/drawing/2014/main" id="{BA0C927D-86B0-4E8A-9A61-BF01D619C4E0}"/>
              </a:ext>
            </a:extLst>
          </p:cNvPr>
          <p:cNvSpPr>
            <a:spLocks noGrp="1"/>
          </p:cNvSpPr>
          <p:nvPr>
            <p:ph sz="half" idx="1"/>
          </p:nvPr>
        </p:nvSpPr>
        <p:spPr>
          <a:xfrm>
            <a:off x="838200" y="1825625"/>
            <a:ext cx="10358120" cy="4351338"/>
          </a:xfrm>
        </p:spPr>
        <p:txBody>
          <a:bodyPr vert="horz" lIns="91440" tIns="45720" rIns="91440" bIns="45720" rtlCol="0" anchor="t">
            <a:normAutofit/>
          </a:bodyPr>
          <a:lstStyle/>
          <a:p>
            <a:pPr marL="0" indent="0">
              <a:buNone/>
            </a:pPr>
            <a:r>
              <a:rPr lang="nl-NL" dirty="0"/>
              <a:t> </a:t>
            </a:r>
          </a:p>
          <a:p>
            <a:r>
              <a:rPr lang="nl-NL" dirty="0"/>
              <a:t>Kun je de aanpak in de Trias Energetica ook gebruiken voor de aanpak bij het besparen van water?	</a:t>
            </a:r>
          </a:p>
          <a:p>
            <a:endParaRPr lang="nl-NL" dirty="0"/>
          </a:p>
          <a:p>
            <a:r>
              <a:rPr lang="nl-NL" dirty="0"/>
              <a:t>Kom met een voorstel en licht toe aan de hand van een voorbeeld	</a:t>
            </a:r>
            <a:endParaRPr lang="nl-NL" dirty="0">
              <a:cs typeface="Calibri"/>
            </a:endParaRPr>
          </a:p>
        </p:txBody>
      </p:sp>
    </p:spTree>
    <p:extLst>
      <p:ext uri="{BB962C8B-B14F-4D97-AF65-F5344CB8AC3E}">
        <p14:creationId xmlns:p14="http://schemas.microsoft.com/office/powerpoint/2010/main" val="39908312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c4f0c93-2979-4f27-aab2-70de95932352">
      <UserInfo>
        <DisplayName>Jitse Noordermeer</DisplayName>
        <AccountId>67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2D2A4-610D-4B9D-B601-57183BD16B04}">
  <ds:schemaRefs>
    <ds:schemaRef ds:uri="http://schemas.microsoft.com/sharepoint/v3/contenttype/forms"/>
  </ds:schemaRefs>
</ds:datastoreItem>
</file>

<file path=customXml/itemProps2.xml><?xml version="1.0" encoding="utf-8"?>
<ds:datastoreItem xmlns:ds="http://schemas.openxmlformats.org/officeDocument/2006/customXml" ds:itemID="{641605F2-43F7-4873-B3F3-7A30DDDA9D0A}">
  <ds:schemaRefs>
    <ds:schemaRef ds:uri="34354c1b-6b8c-435b-ad50-990538c19557"/>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47a28104-336f-447d-946e-e305ac2bcd47"/>
    <ds:schemaRef ds:uri="2c4f0c93-2979-4f27-aab2-70de95932352"/>
  </ds:schemaRefs>
</ds:datastoreItem>
</file>

<file path=customXml/itemProps3.xml><?xml version="1.0" encoding="utf-8"?>
<ds:datastoreItem xmlns:ds="http://schemas.openxmlformats.org/officeDocument/2006/customXml" ds:itemID="{63B2B438-4811-429D-B254-C5E7691097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TotalTime>
  <Words>329</Words>
  <Application>Microsoft Office PowerPoint</Application>
  <PresentationFormat>Breedbeeld</PresentationFormat>
  <Paragraphs>39</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Water en energie in beeld</vt:lpstr>
      <vt:lpstr>Terugblik op de vorige les</vt:lpstr>
      <vt:lpstr>Trias Energetica</vt:lpstr>
      <vt:lpstr>Stap 1: Beperk de energievraag </vt:lpstr>
      <vt:lpstr>Stap 2: Gebruik duurzame energie</vt:lpstr>
      <vt:lpstr>Stap 3: Gebruik fossiele brandstoffen zo efficiënt mogelijk</vt:lpstr>
      <vt:lpstr>Vanaf 2050 </vt:lpstr>
      <vt:lpstr>Duurzaamheid in breder perspectief</vt:lpstr>
      <vt:lpstr>‘Trias Aquatica’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energie in beeld</dc:title>
  <dc:creator>Stijn Weijermars</dc:creator>
  <cp:lastModifiedBy>Stijn Weijermars</cp:lastModifiedBy>
  <cp:revision>4</cp:revision>
  <dcterms:created xsi:type="dcterms:W3CDTF">2019-10-07T19:39:09Z</dcterms:created>
  <dcterms:modified xsi:type="dcterms:W3CDTF">2021-10-19T19:11:40Z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ies>
</file>